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65" r:id="rId3"/>
    <p:sldId id="259" r:id="rId4"/>
    <p:sldId id="266" r:id="rId5"/>
    <p:sldId id="267" r:id="rId6"/>
    <p:sldId id="270" r:id="rId7"/>
    <p:sldId id="268" r:id="rId8"/>
    <p:sldId id="271" r:id="rId9"/>
    <p:sldId id="272" r:id="rId10"/>
    <p:sldId id="273" r:id="rId11"/>
    <p:sldId id="277" r:id="rId12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157" autoAdjust="0"/>
    <p:restoredTop sz="94293" autoAdjust="0"/>
  </p:normalViewPr>
  <p:slideViewPr>
    <p:cSldViewPr>
      <p:cViewPr>
        <p:scale>
          <a:sx n="66" d="100"/>
          <a:sy n="66" d="100"/>
        </p:scale>
        <p:origin x="-172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01.14\transparencia-oai\Transparencia\OAI-2017\ESTADISTICAS%20GESTION%20OAI%202017\Estadisticas%20gesti&#243;n%20OAI%20a&#241;o%20201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01.14\transparencia-oai\Transparencia\OAI-2017\ESTADISTICAS%20GESTION%20OAI%202017\Estadisticas%20gesti&#243;n%20OAI%20a&#241;o%202017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01.14\transparencia-oai\Transparencia\OAI-2017\ESTADISTICAS%20GESTION%20OAI%202017\Estadisticas%20gesti&#243;n%20OAI%20a&#241;o%20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01.14\transparencia-oai\Transparencia\OAI-2017\ESTADISTICAS%20GESTION%20OAI%202017\Estadisticas%20gesti&#243;n%20OAI%20a&#241;o%202017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01.14\transparencia-oai\Transparencia\OAI-2017\ESTADISTICAS%20GESTION%20OAI%202017\Estadisticas%20gesti&#243;n%20OAI%20a&#241;o%202017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01.14\transparencia-oai\Transparencia\OAI-2017\ESTADISTICAS%20GESTION%20OAI%202017\Estadisticas%20gesti&#243;n%20OAI%20a&#241;o%202017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01.14\transparencia-oai\Transparencia\OAI-2017\ESTADISTICAS%20GESTION%20OAI%202017\Estadisticas%20gesti&#243;n%20OAI%20a&#241;o%202017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01.14\transparencia-oai\Transparencia\OAI-2017\ESTADISTICAS%20GESTION%20OAI%202017\Estadisticas%20gesti&#243;n%20OAI%20a&#241;o%20201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201.14\transparencia-oai\Transparencia\OAI-2017\ESTADISTICAS%20GESTION%20OAI%202017\Estadisticas%20gesti&#243;n%20OAI%20a&#241;o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'Estadisticas OAI 2017'!$F$8</c:f>
              <c:strCache>
                <c:ptCount val="1"/>
                <c:pt idx="0">
                  <c:v>Solicitudes Recibidas </c:v>
                </c:pt>
              </c:strCache>
            </c:strRef>
          </c:tx>
          <c:dLbls>
            <c:showVal val="1"/>
          </c:dLbls>
          <c:cat>
            <c:strRef>
              <c:f>'Estadisticas OAI 2017'!$E$9:$E$20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'Estadisticas OAI 2017'!$F$9:$F$20</c:f>
              <c:numCache>
                <c:formatCode>General</c:formatCode>
                <c:ptCount val="12"/>
                <c:pt idx="0">
                  <c:v>3</c:v>
                </c:pt>
                <c:pt idx="1">
                  <c:v>10</c:v>
                </c:pt>
                <c:pt idx="2">
                  <c:v>5</c:v>
                </c:pt>
                <c:pt idx="3">
                  <c:v>10</c:v>
                </c:pt>
                <c:pt idx="4">
                  <c:v>12</c:v>
                </c:pt>
                <c:pt idx="5">
                  <c:v>6</c:v>
                </c:pt>
                <c:pt idx="6">
                  <c:v>6</c:v>
                </c:pt>
                <c:pt idx="7">
                  <c:v>10</c:v>
                </c:pt>
                <c:pt idx="8">
                  <c:v>6</c:v>
                </c:pt>
                <c:pt idx="9">
                  <c:v>8</c:v>
                </c:pt>
                <c:pt idx="10">
                  <c:v>6</c:v>
                </c:pt>
                <c:pt idx="11">
                  <c:v>1</c:v>
                </c:pt>
              </c:numCache>
            </c:numRef>
          </c:val>
        </c:ser>
        <c:ser>
          <c:idx val="1"/>
          <c:order val="1"/>
          <c:tx>
            <c:strRef>
              <c:f>'Estadisticas OAI 2017'!$G$8</c:f>
              <c:strCache>
                <c:ptCount val="1"/>
                <c:pt idx="0">
                  <c:v>Solicitudes Entregadas</c:v>
                </c:pt>
              </c:strCache>
            </c:strRef>
          </c:tx>
          <c:dLbls>
            <c:showVal val="1"/>
          </c:dLbls>
          <c:cat>
            <c:strRef>
              <c:f>'Estadisticas OAI 2017'!$E$9:$E$20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'Estadisticas OAI 2017'!$G$9:$G$20</c:f>
              <c:numCache>
                <c:formatCode>General</c:formatCode>
                <c:ptCount val="12"/>
                <c:pt idx="0">
                  <c:v>3</c:v>
                </c:pt>
                <c:pt idx="1">
                  <c:v>7</c:v>
                </c:pt>
                <c:pt idx="2">
                  <c:v>7</c:v>
                </c:pt>
                <c:pt idx="3">
                  <c:v>9</c:v>
                </c:pt>
                <c:pt idx="4">
                  <c:v>11</c:v>
                </c:pt>
                <c:pt idx="5">
                  <c:v>5</c:v>
                </c:pt>
                <c:pt idx="6">
                  <c:v>5</c:v>
                </c:pt>
                <c:pt idx="7">
                  <c:v>9</c:v>
                </c:pt>
                <c:pt idx="8">
                  <c:v>3</c:v>
                </c:pt>
                <c:pt idx="9">
                  <c:v>5</c:v>
                </c:pt>
                <c:pt idx="10">
                  <c:v>6</c:v>
                </c:pt>
                <c:pt idx="11">
                  <c:v>1</c:v>
                </c:pt>
              </c:numCache>
            </c:numRef>
          </c:val>
        </c:ser>
        <c:ser>
          <c:idx val="2"/>
          <c:order val="2"/>
          <c:tx>
            <c:strRef>
              <c:f>'Estadisticas OAI 2017'!$H$8</c:f>
              <c:strCache>
                <c:ptCount val="1"/>
                <c:pt idx="0">
                  <c:v>Solicitudes en Proceso</c:v>
                </c:pt>
              </c:strCache>
            </c:strRef>
          </c:tx>
          <c:dLbls>
            <c:showVal val="1"/>
          </c:dLbls>
          <c:cat>
            <c:strRef>
              <c:f>'Estadisticas OAI 2017'!$E$9:$E$20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'Estadisticas OAI 2017'!$H$9:$H$20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  <c:pt idx="9">
                  <c:v>2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3"/>
          <c:order val="3"/>
          <c:tx>
            <c:strRef>
              <c:f>'Estadisticas OAI 2017'!$I$8</c:f>
              <c:strCache>
                <c:ptCount val="1"/>
                <c:pt idx="0">
                  <c:v>Sol. Ent. del mes anterior</c:v>
                </c:pt>
              </c:strCache>
            </c:strRef>
          </c:tx>
          <c:dLbls>
            <c:showVal val="1"/>
          </c:dLbls>
          <c:cat>
            <c:strRef>
              <c:f>'Estadisticas OAI 2017'!$E$9:$E$20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'Estadisticas OAI 2017'!$I$9:$I$20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3</c:v>
                </c:pt>
                <c:pt idx="10">
                  <c:v>2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'Estadisticas OAI 2017'!$J$8</c:f>
              <c:strCache>
                <c:ptCount val="1"/>
                <c:pt idx="0">
                  <c:v>Solicitudes Incompletas</c:v>
                </c:pt>
              </c:strCache>
            </c:strRef>
          </c:tx>
          <c:dLbls>
            <c:showVal val="1"/>
          </c:dLbls>
          <c:cat>
            <c:strRef>
              <c:f>'Estadisticas OAI 2017'!$E$9:$E$20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'Estadisticas OAI 2017'!$J$9:$J$20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'Estadisticas OAI 2017'!$K$8</c:f>
              <c:strCache>
                <c:ptCount val="1"/>
                <c:pt idx="0">
                  <c:v>Solicitudes Rechazadas</c:v>
                </c:pt>
              </c:strCache>
            </c:strRef>
          </c:tx>
          <c:dLbls>
            <c:showVal val="1"/>
          </c:dLbls>
          <c:cat>
            <c:strRef>
              <c:f>'Estadisticas OAI 2017'!$E$9:$E$20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'Estadisticas OAI 2017'!$K$9:$K$20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59705984"/>
        <c:axId val="59720064"/>
      </c:barChart>
      <c:catAx>
        <c:axId val="59705984"/>
        <c:scaling>
          <c:orientation val="minMax"/>
        </c:scaling>
        <c:axPos val="b"/>
        <c:tickLblPos val="nextTo"/>
        <c:crossAx val="59720064"/>
        <c:crosses val="autoZero"/>
        <c:auto val="1"/>
        <c:lblAlgn val="ctr"/>
        <c:lblOffset val="100"/>
      </c:catAx>
      <c:valAx>
        <c:axId val="59720064"/>
        <c:scaling>
          <c:orientation val="minMax"/>
        </c:scaling>
        <c:axPos val="l"/>
        <c:majorGridlines/>
        <c:numFmt formatCode="General" sourceLinked="1"/>
        <c:tickLblPos val="nextTo"/>
        <c:crossAx val="59705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681061433224145"/>
          <c:y val="2.8321621545955949E-2"/>
          <c:w val="0.16743096577918384"/>
          <c:h val="0.48080408641863981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3"/>
  <c:chart>
    <c:title>
      <c:tx>
        <c:rich>
          <a:bodyPr/>
          <a:lstStyle/>
          <a:p>
            <a:pPr>
              <a:defRPr lang="es-DO"/>
            </a:pPr>
            <a:r>
              <a:rPr lang="es-DO"/>
              <a:t>MODO DE RECEPCION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'Estadisticas OAI 2017'!$C$48:$C$52</c:f>
              <c:strCache>
                <c:ptCount val="5"/>
                <c:pt idx="0">
                  <c:v>Formulario solicitud en línea</c:v>
                </c:pt>
                <c:pt idx="1">
                  <c:v>Personal</c:v>
                </c:pt>
                <c:pt idx="2">
                  <c:v>Correo Institucional</c:v>
                </c:pt>
                <c:pt idx="3">
                  <c:v>Teléfono/Fax</c:v>
                </c:pt>
                <c:pt idx="4">
                  <c:v>SAIP</c:v>
                </c:pt>
              </c:strCache>
            </c:strRef>
          </c:cat>
          <c:val>
            <c:numRef>
              <c:f>'Estadisticas OAI 2017'!$D$48:$D$52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dLbls>
            <c:dLbl>
              <c:idx val="0"/>
              <c:layout>
                <c:manualLayout>
                  <c:x val="1.4635469978981124E-2"/>
                  <c:y val="-3.1619041833486156E-2"/>
                </c:manualLayout>
              </c:layout>
              <c:showVal val="1"/>
            </c:dLbl>
            <c:dLbl>
              <c:idx val="1"/>
              <c:layout>
                <c:manualLayout>
                  <c:x val="1.3509664595982601E-2"/>
                  <c:y val="-2.5295233466789011E-2"/>
                </c:manualLayout>
              </c:layout>
              <c:showVal val="1"/>
            </c:dLbl>
            <c:dLbl>
              <c:idx val="2"/>
              <c:layout>
                <c:manualLayout>
                  <c:x val="1.801288612797677E-2"/>
                  <c:y val="-2.8457137650137552E-2"/>
                </c:manualLayout>
              </c:layout>
              <c:showVal val="1"/>
            </c:dLbl>
            <c:dLbl>
              <c:idx val="3"/>
              <c:layout>
                <c:manualLayout>
                  <c:x val="1.6887080744978297E-2"/>
                  <c:y val="-3.4780946016834804E-2"/>
                </c:manualLayout>
              </c:layout>
              <c:showVal val="1"/>
            </c:dLbl>
            <c:dLbl>
              <c:idx val="4"/>
              <c:layout>
                <c:manualLayout>
                  <c:x val="1.1742798803118067E-2"/>
                  <c:y val="-1.4165140629917493E-2"/>
                </c:manualLayout>
              </c:layout>
              <c:showVal val="1"/>
            </c:dLbl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cat>
            <c:strRef>
              <c:f>'Estadisticas OAI 2017'!$C$48:$C$52</c:f>
              <c:strCache>
                <c:ptCount val="5"/>
                <c:pt idx="0">
                  <c:v>Formulario solicitud en línea</c:v>
                </c:pt>
                <c:pt idx="1">
                  <c:v>Personal</c:v>
                </c:pt>
                <c:pt idx="2">
                  <c:v>Correo Institucional</c:v>
                </c:pt>
                <c:pt idx="3">
                  <c:v>Teléfono/Fax</c:v>
                </c:pt>
                <c:pt idx="4">
                  <c:v>SAIP</c:v>
                </c:pt>
              </c:strCache>
            </c:strRef>
          </c:cat>
          <c:val>
            <c:numRef>
              <c:f>'Estadisticas OAI 2017'!$E$48:$E$52</c:f>
              <c:numCache>
                <c:formatCode>General</c:formatCode>
                <c:ptCount val="5"/>
                <c:pt idx="0">
                  <c:v>41</c:v>
                </c:pt>
                <c:pt idx="1">
                  <c:v>33</c:v>
                </c:pt>
                <c:pt idx="2">
                  <c:v>6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ser>
          <c:idx val="2"/>
          <c:order val="2"/>
          <c:cat>
            <c:strRef>
              <c:f>'Estadisticas OAI 2017'!$C$48:$C$52</c:f>
              <c:strCache>
                <c:ptCount val="5"/>
                <c:pt idx="0">
                  <c:v>Formulario solicitud en línea</c:v>
                </c:pt>
                <c:pt idx="1">
                  <c:v>Personal</c:v>
                </c:pt>
                <c:pt idx="2">
                  <c:v>Correo Institucional</c:v>
                </c:pt>
                <c:pt idx="3">
                  <c:v>Teléfono/Fax</c:v>
                </c:pt>
                <c:pt idx="4">
                  <c:v>SAIP</c:v>
                </c:pt>
              </c:strCache>
            </c:strRef>
          </c:cat>
          <c:val>
            <c:numRef>
              <c:f>'Estadisticas OAI 2017'!$F$48:$F$52</c:f>
              <c:numCache>
                <c:formatCode>General</c:formatCode>
                <c:ptCount val="5"/>
              </c:numCache>
            </c:numRef>
          </c:val>
        </c:ser>
        <c:gapWidth val="75"/>
        <c:shape val="box"/>
        <c:axId val="59743232"/>
        <c:axId val="59781888"/>
        <c:axId val="0"/>
      </c:bar3DChart>
      <c:catAx>
        <c:axId val="5974323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s-DO"/>
            </a:pPr>
            <a:endParaRPr lang="es-ES"/>
          </a:p>
        </c:txPr>
        <c:crossAx val="59781888"/>
        <c:crosses val="autoZero"/>
        <c:auto val="1"/>
        <c:lblAlgn val="ctr"/>
        <c:lblOffset val="100"/>
      </c:catAx>
      <c:valAx>
        <c:axId val="5978188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s-DO"/>
            </a:pPr>
            <a:endParaRPr lang="es-ES"/>
          </a:p>
        </c:txPr>
        <c:crossAx val="59743232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lang="es-DO"/>
            </a:pPr>
            <a:r>
              <a:rPr lang="es-DO"/>
              <a:t>Remitidas a Dependencias Internas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3.156773134161954E-2"/>
          <c:y val="9.891824754629748E-2"/>
          <c:w val="0.82102634417698528"/>
          <c:h val="0.86184828219330656"/>
        </c:manualLayout>
      </c:layout>
      <c:barChart>
        <c:barDir val="col"/>
        <c:grouping val="clustered"/>
        <c:ser>
          <c:idx val="0"/>
          <c:order val="0"/>
          <c:tx>
            <c:strRef>
              <c:f>'Estadisticas OAI 2017'!$C$85</c:f>
              <c:strCache>
                <c:ptCount val="1"/>
                <c:pt idx="0">
                  <c:v>Recursos Humanos </c:v>
                </c:pt>
              </c:strCache>
            </c:strRef>
          </c:tx>
          <c:dLbls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val>
            <c:numRef>
              <c:f>'Estadisticas OAI 2017'!$C$86:$C$98</c:f>
              <c:numCache>
                <c:formatCode>General</c:formatCode>
                <c:ptCount val="1"/>
                <c:pt idx="0">
                  <c:v>32</c:v>
                </c:pt>
              </c:numCache>
            </c:numRef>
          </c:val>
        </c:ser>
        <c:ser>
          <c:idx val="1"/>
          <c:order val="1"/>
          <c:tx>
            <c:strRef>
              <c:f>'Estadisticas OAI 2017'!$D$85</c:f>
              <c:strCache>
                <c:ptCount val="1"/>
                <c:pt idx="0">
                  <c:v>Consultoría Jurídica</c:v>
                </c:pt>
              </c:strCache>
            </c:strRef>
          </c:tx>
          <c:dLbls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val>
            <c:numRef>
              <c:f>'Estadisticas OAI 2017'!$D$86:$D$98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2"/>
          <c:order val="2"/>
          <c:tx>
            <c:strRef>
              <c:f>'Estadisticas OAI 2017'!$E$85</c:f>
              <c:strCache>
                <c:ptCount val="1"/>
                <c:pt idx="0">
                  <c:v>Relaciones Públicas</c:v>
                </c:pt>
              </c:strCache>
            </c:strRef>
          </c:tx>
          <c:dLbls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val>
            <c:numRef>
              <c:f>'Estadisticas OAI 2017'!$E$86:$E$98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3"/>
          <c:order val="3"/>
          <c:tx>
            <c:strRef>
              <c:f>'Estadisticas OAI 2017'!$F$85</c:f>
              <c:strCache>
                <c:ptCount val="1"/>
                <c:pt idx="0">
                  <c:v>Químicos y Precursores</c:v>
                </c:pt>
              </c:strCache>
            </c:strRef>
          </c:tx>
          <c:dLbls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val>
            <c:numRef>
              <c:f>'Estadisticas OAI 2017'!$F$86:$F$98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strRef>
              <c:f>'Estadisticas OAI 2017'!$G$85</c:f>
              <c:strCache>
                <c:ptCount val="1"/>
                <c:pt idx="0">
                  <c:v>Refereridas al Portal de Transparencias</c:v>
                </c:pt>
              </c:strCache>
            </c:strRef>
          </c:tx>
          <c:dLbls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val>
            <c:numRef>
              <c:f>'Estadisticas OAI 2017'!$G$86:$G$98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5"/>
          <c:order val="5"/>
          <c:tx>
            <c:strRef>
              <c:f>'Estadisticas OAI 2017'!$H$85</c:f>
              <c:strCache>
                <c:ptCount val="1"/>
                <c:pt idx="0">
                  <c:v>Dirección de Apoyo Tecnológico</c:v>
                </c:pt>
              </c:strCache>
            </c:strRef>
          </c:tx>
          <c:dLbls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val>
            <c:numRef>
              <c:f>'Estadisticas OAI 2017'!$H$86:$H$98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6"/>
          <c:order val="6"/>
          <c:tx>
            <c:strRef>
              <c:f>'Estadisticas OAI 2017'!$I$85</c:f>
              <c:strCache>
                <c:ptCount val="1"/>
                <c:pt idx="0">
                  <c:v>Programa de Orientación Comunitaria (POC)</c:v>
                </c:pt>
              </c:strCache>
            </c:strRef>
          </c:tx>
          <c:dLbls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val>
            <c:numRef>
              <c:f>'Estadisticas OAI 2017'!$I$86:$I$98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7"/>
          <c:order val="7"/>
          <c:tx>
            <c:strRef>
              <c:f>'Estadisticas OAI 2017'!$J$85</c:f>
              <c:strCache>
                <c:ptCount val="1"/>
                <c:pt idx="0">
                  <c:v>Planes y Desarrollo</c:v>
                </c:pt>
              </c:strCache>
            </c:strRef>
          </c:tx>
          <c:dLbls>
            <c:showVal val="1"/>
          </c:dLbls>
          <c:val>
            <c:numRef>
              <c:f>'Estadisticas OAI 2017'!$J$86:$J$98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8"/>
          <c:order val="8"/>
          <c:tx>
            <c:strRef>
              <c:f>'Estadisticas OAI 2017'!$K$85</c:f>
              <c:strCache>
                <c:ptCount val="1"/>
                <c:pt idx="0">
                  <c:v>Otras Instituciones</c:v>
                </c:pt>
              </c:strCache>
            </c:strRef>
          </c:tx>
          <c:dLbls>
            <c:showVal val="1"/>
          </c:dLbls>
          <c:val>
            <c:numRef>
              <c:f>'Estadisticas OAI 2017'!$K$86:$K$98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9"/>
          <c:order val="9"/>
          <c:tx>
            <c:strRef>
              <c:f>'Estadisticas OAI 2017'!$L$85</c:f>
              <c:strCache>
                <c:ptCount val="1"/>
                <c:pt idx="0">
                  <c:v>Incompleta</c:v>
                </c:pt>
              </c:strCache>
            </c:strRef>
          </c:tx>
          <c:dLbls>
            <c:showVal val="1"/>
          </c:dLbls>
          <c:val>
            <c:numRef>
              <c:f>'Estadisticas OAI 2017'!$L$86:$L$98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axId val="59878784"/>
        <c:axId val="65770624"/>
      </c:barChart>
      <c:catAx>
        <c:axId val="59878784"/>
        <c:scaling>
          <c:orientation val="minMax"/>
        </c:scaling>
        <c:delete val="1"/>
        <c:axPos val="b"/>
        <c:majorTickMark val="none"/>
        <c:tickLblPos val="nextTo"/>
        <c:crossAx val="65770624"/>
        <c:crosses val="autoZero"/>
        <c:auto val="1"/>
        <c:lblAlgn val="ctr"/>
        <c:lblOffset val="100"/>
      </c:catAx>
      <c:valAx>
        <c:axId val="6577062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s-DO"/>
            </a:pPr>
            <a:endParaRPr lang="es-ES"/>
          </a:p>
        </c:txPr>
        <c:crossAx val="59878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427757869294573"/>
          <c:y val="5.9225014246061684E-2"/>
          <c:w val="0.25524802392750828"/>
          <c:h val="0.56824014892684749"/>
        </c:manualLayout>
      </c:layout>
      <c:txPr>
        <a:bodyPr/>
        <a:lstStyle/>
        <a:p>
          <a:pPr>
            <a:defRPr lang="es-DO"/>
          </a:pPr>
          <a:endParaRPr lang="es-E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lang="es-DO"/>
            </a:pPr>
            <a:r>
              <a:rPr lang="es-DO"/>
              <a:t>ATENDIDAS POR MOTIVO DE SOLICITUD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1.4635469978981124E-2"/>
          <c:y val="0.12260010498687711"/>
          <c:w val="0.97523228157403197"/>
          <c:h val="0.80145091863517315"/>
        </c:manualLayout>
      </c:layout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cat>
            <c:strRef>
              <c:f>'Estadisticas OAI 2017'!$B$135:$D$135</c:f>
              <c:strCache>
                <c:ptCount val="3"/>
                <c:pt idx="0">
                  <c:v>TRABAJOS ACADEMICOS</c:v>
                </c:pt>
                <c:pt idx="1">
                  <c:v>INTERES PERSONAL</c:v>
                </c:pt>
                <c:pt idx="2">
                  <c:v>FINES EDUCATIVOS Y PREVENTIVOS</c:v>
                </c:pt>
              </c:strCache>
            </c:strRef>
          </c:cat>
          <c:val>
            <c:numRef>
              <c:f>'Estadisticas OAI 2017'!$B$136:$D$136</c:f>
              <c:numCache>
                <c:formatCode>General</c:formatCode>
                <c:ptCount val="3"/>
                <c:pt idx="0">
                  <c:v>37</c:v>
                </c:pt>
                <c:pt idx="1">
                  <c:v>36</c:v>
                </c:pt>
                <c:pt idx="2">
                  <c:v>8</c:v>
                </c:pt>
              </c:numCache>
            </c:numRef>
          </c:val>
        </c:ser>
        <c:dLbls>
          <c:showVal val="1"/>
        </c:dLbls>
        <c:overlap val="-25"/>
        <c:axId val="65795584"/>
        <c:axId val="65797120"/>
      </c:barChart>
      <c:catAx>
        <c:axId val="657955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s-DO"/>
            </a:pPr>
            <a:endParaRPr lang="es-ES"/>
          </a:p>
        </c:txPr>
        <c:crossAx val="65797120"/>
        <c:crosses val="autoZero"/>
        <c:auto val="1"/>
        <c:lblAlgn val="ctr"/>
        <c:lblOffset val="100"/>
      </c:catAx>
      <c:valAx>
        <c:axId val="6579712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5795584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4144992316445923"/>
                  <c:y val="2.6639415012818878E-2"/>
                </c:manualLayout>
              </c:layout>
              <c:showVal val="1"/>
            </c:dLbl>
            <c:dLbl>
              <c:idx val="1"/>
              <c:layout>
                <c:manualLayout>
                  <c:x val="0.14213516655631556"/>
                  <c:y val="-6.8243553024700726E-2"/>
                </c:manualLayout>
              </c:layout>
              <c:showVal val="1"/>
            </c:dLbl>
            <c:showVal val="1"/>
            <c:showLeaderLines val="1"/>
          </c:dLbls>
          <c:cat>
            <c:strRef>
              <c:f>'Estadisticas OAI 2017'!$B$173:$B$174</c:f>
              <c:strCache>
                <c:ptCount val="2"/>
                <c:pt idx="0">
                  <c:v>Femenino</c:v>
                </c:pt>
                <c:pt idx="1">
                  <c:v>Masculino</c:v>
                </c:pt>
              </c:strCache>
            </c:strRef>
          </c:cat>
          <c:val>
            <c:numRef>
              <c:f>'Estadisticas OAI 2017'!$C$173:$C$174</c:f>
              <c:numCache>
                <c:formatCode>General</c:formatCode>
                <c:ptCount val="2"/>
                <c:pt idx="0">
                  <c:v>37</c:v>
                </c:pt>
                <c:pt idx="1">
                  <c:v>46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dPt>
            <c:idx val="0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spPr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Pt>
            <c:idx val="2"/>
            <c:spPr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</c:dPt>
          <c:dLbls>
            <c:dLbl>
              <c:idx val="0"/>
              <c:layout>
                <c:manualLayout>
                  <c:x val="1.277124862141148E-2"/>
                  <c:y val="-0.26488358082187702"/>
                </c:manualLayout>
              </c:layout>
              <c:spPr/>
              <c:txPr>
                <a:bodyPr/>
                <a:lstStyle/>
                <a:p>
                  <a:pPr>
                    <a:defRPr lang="en-US" b="1"/>
                  </a:pPr>
                  <a:endParaRPr lang="es-ES"/>
                </a:p>
              </c:txPr>
              <c:showVal val="1"/>
            </c:dLbl>
            <c:dLbl>
              <c:idx val="1"/>
              <c:layout>
                <c:manualLayout>
                  <c:x val="1.6839244769095481E-2"/>
                  <c:y val="-9.6518817723787967E-2"/>
                </c:manualLayout>
              </c:layout>
              <c:spPr/>
              <c:txPr>
                <a:bodyPr/>
                <a:lstStyle/>
                <a:p>
                  <a:pPr>
                    <a:defRPr lang="en-US" b="1"/>
                  </a:pPr>
                  <a:endParaRPr lang="es-ES"/>
                </a:p>
              </c:txPr>
              <c:showVal val="1"/>
            </c:dLbl>
            <c:dLbl>
              <c:idx val="2"/>
              <c:layout>
                <c:manualLayout>
                  <c:x val="1.8831493446002583E-2"/>
                  <c:y val="-0.44808836516352951"/>
                </c:manualLayout>
              </c:layout>
              <c:showVal val="1"/>
            </c:dLbl>
            <c:dLbl>
              <c:idx val="3"/>
              <c:layout>
                <c:manualLayout>
                  <c:x val="1.8858285149990942E-2"/>
                  <c:y val="-9.5575543267018767E-2"/>
                </c:manualLayout>
              </c:layout>
              <c:showVal val="1"/>
            </c:dLbl>
            <c:dLbl>
              <c:idx val="4"/>
              <c:layout>
                <c:manualLayout>
                  <c:x val="1.8365844846519153E-2"/>
                  <c:y val="-9.4816402401539546E-2"/>
                </c:manualLayout>
              </c:layout>
              <c:showVal val="1"/>
            </c:dLbl>
            <c:dLbl>
              <c:idx val="5"/>
              <c:layout>
                <c:manualLayout>
                  <c:x val="1.5340314812184445E-2"/>
                  <c:y val="-0.10259559085734787"/>
                </c:manualLayout>
              </c:layout>
              <c:showVal val="1"/>
            </c:dLbl>
            <c:dLbl>
              <c:idx val="6"/>
              <c:layout>
                <c:manualLayout>
                  <c:x val="1.2967414523406806E-2"/>
                  <c:y val="-7.9106751444964693E-2"/>
                </c:manualLayout>
              </c:layout>
              <c:showVal val="1"/>
            </c:dLbl>
            <c:dLbl>
              <c:idx val="7"/>
              <c:layout>
                <c:manualLayout>
                  <c:x val="1.1820136035454927E-2"/>
                  <c:y val="-0.34434748276018901"/>
                </c:manualLayout>
              </c:layout>
              <c:showVal val="1"/>
            </c:dLbl>
            <c:dLbl>
              <c:idx val="8"/>
              <c:layout>
                <c:manualLayout>
                  <c:x val="-5.3318061812284973E-5"/>
                  <c:y val="-0.36486685706130573"/>
                </c:manualLayout>
              </c:layout>
              <c:showVal val="1"/>
            </c:dLbl>
            <c:dLbl>
              <c:idx val="9"/>
              <c:layout>
                <c:manualLayout>
                  <c:x val="1.4092973414569301E-3"/>
                  <c:y val="-0.34985191092542295"/>
                </c:manualLayout>
              </c:layout>
              <c:showVal val="1"/>
            </c:dLbl>
            <c:dLbl>
              <c:idx val="10"/>
              <c:layout>
                <c:manualLayout>
                  <c:x val="9.9860655636795255E-4"/>
                  <c:y val="-0.34920458484088712"/>
                </c:manualLayout>
              </c:layout>
              <c:showVal val="1"/>
            </c:dLbl>
            <c:dLbl>
              <c:idx val="11"/>
              <c:layout>
                <c:manualLayout>
                  <c:x val="5.5720031640107319E-3"/>
                  <c:y val="-0.27708693067847451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/>
                </a:pPr>
                <a:endParaRPr lang="es-ES"/>
              </a:p>
            </c:txPr>
            <c:showVal val="1"/>
          </c:dLbls>
          <c:cat>
            <c:strRef>
              <c:f>'Estadisticas OAI 2017'!$C$212:$I$212</c:f>
              <c:strCache>
                <c:ptCount val="7"/>
                <c:pt idx="0">
                  <c:v>BACHILLER</c:v>
                </c:pt>
                <c:pt idx="1">
                  <c:v>TECNICO</c:v>
                </c:pt>
                <c:pt idx="2">
                  <c:v>UNIVERSITARIO</c:v>
                </c:pt>
                <c:pt idx="3">
                  <c:v>GRADO</c:v>
                </c:pt>
                <c:pt idx="4">
                  <c:v>POST-GRADO </c:v>
                </c:pt>
                <c:pt idx="5">
                  <c:v>ESPECIALIDAD</c:v>
                </c:pt>
                <c:pt idx="6">
                  <c:v>OTROS</c:v>
                </c:pt>
              </c:strCache>
            </c:strRef>
          </c:cat>
          <c:val>
            <c:numRef>
              <c:f>'Estadisticas OAI 2017'!$C$213:$I$213</c:f>
              <c:numCache>
                <c:formatCode>General</c:formatCode>
                <c:ptCount val="7"/>
                <c:pt idx="0">
                  <c:v>25</c:v>
                </c:pt>
                <c:pt idx="1">
                  <c:v>2</c:v>
                </c:pt>
                <c:pt idx="2">
                  <c:v>48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</c:numCache>
            </c:numRef>
          </c:val>
        </c:ser>
        <c:shape val="box"/>
        <c:axId val="59933824"/>
        <c:axId val="59935360"/>
        <c:axId val="0"/>
      </c:bar3DChart>
      <c:catAx>
        <c:axId val="599338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s-ES"/>
          </a:p>
        </c:txPr>
        <c:crossAx val="59935360"/>
        <c:crosses val="autoZero"/>
        <c:auto val="1"/>
        <c:lblAlgn val="ctr"/>
        <c:lblOffset val="100"/>
      </c:catAx>
      <c:valAx>
        <c:axId val="599353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s-ES"/>
          </a:p>
        </c:txPr>
        <c:crossAx val="59933824"/>
        <c:crosses val="autoZero"/>
        <c:crossBetween val="between"/>
      </c:valAx>
    </c:plotArea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barChart>
        <c:barDir val="col"/>
        <c:grouping val="clustered"/>
        <c:ser>
          <c:idx val="0"/>
          <c:order val="0"/>
          <c:dLbls>
            <c:dLbl>
              <c:idx val="1"/>
              <c:layout>
                <c:manualLayout>
                  <c:x val="0"/>
                  <c:y val="9.2084469736656641E-3"/>
                </c:manualLayout>
              </c:layout>
              <c:showVal val="1"/>
            </c:dLbl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cat>
            <c:strRef>
              <c:f>'Estadisticas OAI 2017'!$B$263:$G$263</c:f>
              <c:strCache>
                <c:ptCount val="6"/>
                <c:pt idx="0">
                  <c:v>15-18</c:v>
                </c:pt>
                <c:pt idx="1">
                  <c:v>19-25</c:v>
                </c:pt>
                <c:pt idx="2">
                  <c:v>26-35</c:v>
                </c:pt>
                <c:pt idx="3">
                  <c:v>36-55</c:v>
                </c:pt>
                <c:pt idx="4">
                  <c:v>55 EN ADELANTE</c:v>
                </c:pt>
                <c:pt idx="5">
                  <c:v>NO ESPECIFICADO</c:v>
                </c:pt>
              </c:strCache>
            </c:strRef>
          </c:cat>
          <c:val>
            <c:numRef>
              <c:f>'Estadisticas OAI 2017'!$B$264:$G$264</c:f>
              <c:numCache>
                <c:formatCode>General</c:formatCode>
                <c:ptCount val="6"/>
                <c:pt idx="0">
                  <c:v>5</c:v>
                </c:pt>
                <c:pt idx="1">
                  <c:v>39</c:v>
                </c:pt>
                <c:pt idx="2">
                  <c:v>31</c:v>
                </c:pt>
                <c:pt idx="3">
                  <c:v>6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axId val="59947648"/>
        <c:axId val="60039168"/>
      </c:barChart>
      <c:catAx>
        <c:axId val="5994764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s-DO"/>
            </a:pPr>
            <a:endParaRPr lang="es-ES"/>
          </a:p>
        </c:txPr>
        <c:crossAx val="60039168"/>
        <c:crosses val="autoZero"/>
        <c:auto val="1"/>
        <c:lblAlgn val="ctr"/>
        <c:lblOffset val="100"/>
      </c:catAx>
      <c:valAx>
        <c:axId val="6003916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s-DO"/>
            </a:pPr>
            <a:endParaRPr lang="es-ES"/>
          </a:p>
        </c:txPr>
        <c:crossAx val="59947648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dPt>
            <c:idx val="1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2.2423854093185553E-2"/>
                  <c:y val="-5.8506251375950544E-2"/>
                </c:manualLayout>
              </c:layout>
              <c:showVal val="1"/>
            </c:dLbl>
            <c:dLbl>
              <c:idx val="1"/>
              <c:layout>
                <c:manualLayout>
                  <c:x val="2.0084414739808477E-2"/>
                  <c:y val="-5.8455231189048509E-2"/>
                </c:manualLayout>
              </c:layout>
              <c:showVal val="1"/>
            </c:dLbl>
            <c:dLbl>
              <c:idx val="2"/>
              <c:layout>
                <c:manualLayout>
                  <c:x val="1.7484745819207802E-2"/>
                  <c:y val="-5.5252694057194386E-2"/>
                </c:manualLayout>
              </c:layout>
              <c:showVal val="1"/>
            </c:dLbl>
            <c:dLbl>
              <c:idx val="3"/>
              <c:layout>
                <c:manualLayout>
                  <c:x val="1.2989972264193081E-2"/>
                  <c:y val="-5.1222788013905916E-2"/>
                </c:manualLayout>
              </c:layout>
              <c:showVal val="1"/>
            </c:dLbl>
            <c:dLbl>
              <c:idx val="4"/>
              <c:layout>
                <c:manualLayout>
                  <c:x val="9.8301051616181915E-3"/>
                  <c:y val="-3.3920862782506819E-2"/>
                </c:manualLayout>
              </c:layout>
              <c:showVal val="1"/>
            </c:dLbl>
            <c:dLbl>
              <c:idx val="5"/>
              <c:layout>
                <c:manualLayout>
                  <c:x val="9.5504561903464735E-3"/>
                  <c:y val="-3.6427165473416658E-2"/>
                </c:manualLayout>
              </c:layout>
              <c:showVal val="1"/>
            </c:dLbl>
            <c:dLbl>
              <c:idx val="6"/>
              <c:layout>
                <c:manualLayout>
                  <c:x val="5.7733210063080761E-3"/>
                  <c:y val="-3.9026886105833068E-2"/>
                </c:manualLayout>
              </c:layout>
              <c:showVal val="1"/>
            </c:dLbl>
            <c:dLbl>
              <c:idx val="7"/>
              <c:layout>
                <c:manualLayout>
                  <c:x val="9.1147645863360448E-3"/>
                  <c:y val="-3.4075222194132435E-2"/>
                </c:manualLayout>
              </c:layout>
              <c:showVal val="1"/>
            </c:dLbl>
            <c:dLbl>
              <c:idx val="8"/>
              <c:layout>
                <c:manualLayout>
                  <c:x val="7.2166512578850494E-3"/>
                  <c:y val="-3.6587705724218711E-2"/>
                </c:manualLayout>
              </c:layout>
              <c:showVal val="1"/>
            </c:dLbl>
            <c:dLbl>
              <c:idx val="9"/>
              <c:layout>
                <c:manualLayout>
                  <c:x val="5.7733210063080761E-3"/>
                  <c:y val="-4.1466066487447703E-2"/>
                </c:manualLayout>
              </c:layout>
              <c:showVal val="1"/>
            </c:dLbl>
            <c:dLbl>
              <c:idx val="10"/>
              <c:layout>
                <c:manualLayout>
                  <c:x val="5.2400791810590704E-3"/>
                  <c:y val="-2.9873385801099259E-2"/>
                </c:manualLayout>
              </c:layout>
              <c:showVal val="1"/>
            </c:dLbl>
            <c:dLbl>
              <c:idx val="11"/>
              <c:layout>
                <c:manualLayout>
                  <c:x val="1.3351924008745221E-2"/>
                  <c:y val="-3.802131963168727E-2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/>
                </a:pPr>
                <a:endParaRPr lang="es-ES"/>
              </a:p>
            </c:txPr>
            <c:showVal val="1"/>
          </c:dLbls>
          <c:cat>
            <c:strRef>
              <c:f>'Estadisticas OAI 2017'!$B$301:$M$301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 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 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'Estadisticas OAI 2017'!$B$302:$M$302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hape val="box"/>
        <c:axId val="60080512"/>
        <c:axId val="60082048"/>
        <c:axId val="0"/>
      </c:bar3DChart>
      <c:catAx>
        <c:axId val="6008051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s-ES"/>
          </a:p>
        </c:txPr>
        <c:crossAx val="60082048"/>
        <c:crosses val="autoZero"/>
        <c:auto val="1"/>
        <c:lblAlgn val="ctr"/>
        <c:lblOffset val="100"/>
      </c:catAx>
      <c:valAx>
        <c:axId val="600820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s-ES"/>
          </a:p>
        </c:txPr>
        <c:crossAx val="60080512"/>
        <c:crosses val="autoZero"/>
        <c:crossBetween val="between"/>
      </c:valAx>
    </c:plotArea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 lang="es-DO"/>
            </a:pPr>
            <a:r>
              <a:rPr lang="es-DO"/>
              <a:t>Visitas al Portal de Transparencias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dLbl>
              <c:idx val="2"/>
              <c:layout>
                <c:manualLayout>
                  <c:x val="0"/>
                  <c:y val="1.307680486292394E-2"/>
                </c:manualLayout>
              </c:layout>
              <c:showVal val="1"/>
            </c:dLbl>
            <c:txPr>
              <a:bodyPr/>
              <a:lstStyle/>
              <a:p>
                <a:pPr>
                  <a:defRPr lang="es-DO"/>
                </a:pPr>
                <a:endParaRPr lang="es-ES"/>
              </a:p>
            </c:txPr>
            <c:showVal val="1"/>
          </c:dLbls>
          <c:cat>
            <c:strRef>
              <c:f>'Estadisticas OAI 2017'!$B$379:$M$379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 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 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'Estadisticas OAI 2017'!$B$380:$M$380</c:f>
              <c:numCache>
                <c:formatCode>General</c:formatCode>
                <c:ptCount val="12"/>
                <c:pt idx="0">
                  <c:v>300</c:v>
                </c:pt>
                <c:pt idx="1">
                  <c:v>291</c:v>
                </c:pt>
                <c:pt idx="2">
                  <c:v>319</c:v>
                </c:pt>
                <c:pt idx="3">
                  <c:v>289</c:v>
                </c:pt>
                <c:pt idx="4">
                  <c:v>314</c:v>
                </c:pt>
                <c:pt idx="5">
                  <c:v>278</c:v>
                </c:pt>
                <c:pt idx="6">
                  <c:v>401</c:v>
                </c:pt>
                <c:pt idx="7">
                  <c:v>410</c:v>
                </c:pt>
                <c:pt idx="8">
                  <c:v>399</c:v>
                </c:pt>
                <c:pt idx="9">
                  <c:v>483</c:v>
                </c:pt>
                <c:pt idx="10">
                  <c:v>681</c:v>
                </c:pt>
                <c:pt idx="11">
                  <c:v>404</c:v>
                </c:pt>
              </c:numCache>
            </c:numRef>
          </c:val>
        </c:ser>
        <c:axId val="60109952"/>
        <c:axId val="60111488"/>
      </c:barChart>
      <c:catAx>
        <c:axId val="601099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s-DO"/>
            </a:pPr>
            <a:endParaRPr lang="es-ES"/>
          </a:p>
        </c:txPr>
        <c:crossAx val="60111488"/>
        <c:crosses val="autoZero"/>
        <c:auto val="1"/>
        <c:lblAlgn val="ctr"/>
        <c:lblOffset val="100"/>
      </c:catAx>
      <c:valAx>
        <c:axId val="6011148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s-DO"/>
            </a:pPr>
            <a:endParaRPr lang="es-ES"/>
          </a:p>
        </c:txPr>
        <c:crossAx val="60109952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65FBA-19FA-4C57-8F9D-8281A0120270}" type="datetimeFigureOut">
              <a:rPr lang="es-DO" smtClean="0"/>
              <a:pPr/>
              <a:t>12/02/2018</a:t>
            </a:fld>
            <a:endParaRPr lang="es-D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296F1-A1F3-475D-B265-C6C9A371A30C}" type="slidenum">
              <a:rPr lang="es-DO" smtClean="0"/>
              <a:pPr/>
              <a:t>‹Nº›</a:t>
            </a:fld>
            <a:endParaRPr lang="es-D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6B17-09EE-43D4-8826-BF7BE7DD925C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0144-8D89-4EC9-9FE5-73E416D402EA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F3276-90CC-487A-864F-65FB9F64B63E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2237F-7277-4439-8DE2-81A167A59441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878D-13A6-4A23-B58C-89F16C528CFB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4286-A272-4FE1-B82E-A351291A29A3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9C6E4-2522-4DF8-AEAE-E36B0D0E469D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E111-AF63-49FA-ACF1-3880B84771A9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7135-9913-4D62-925F-652DDA5452D7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056C6-500B-4B02-B7C4-131A09E1C5BA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4A8-7C1C-47BD-9858-3E38BF776F2C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E17FF-93BD-4530-A669-9AAB19D96FF0}" type="datetime1">
              <a:rPr lang="es-DO" smtClean="0"/>
              <a:pPr/>
              <a:t>12/02/2018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D8E08-EEE6-42DC-B0AA-96E32823F84B}" type="slidenum">
              <a:rPr lang="es-DO" smtClean="0"/>
              <a:pPr/>
              <a:t>‹Nº›</a:t>
            </a:fld>
            <a:endParaRPr lang="es-D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http://www.diariodominicano.com/img/logo%20dncd.jpg"/>
          <p:cNvPicPr>
            <a:picLocks noChangeAspect="1" noChangeArrowheads="1"/>
          </p:cNvPicPr>
          <p:nvPr/>
        </p:nvPicPr>
        <p:blipFill>
          <a:blip r:embed="rId2" cstate="print">
            <a:lum bright="51000" contrast="-64000"/>
          </a:blip>
          <a:srcRect/>
          <a:stretch>
            <a:fillRect/>
          </a:stretch>
        </p:blipFill>
        <p:spPr bwMode="auto">
          <a:xfrm>
            <a:off x="1500166" y="214290"/>
            <a:ext cx="6572296" cy="6158437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DO" sz="2400" b="1" dirty="0" smtClean="0"/>
              <a:t>DIRECCION NACIONAL DE CONTROL DE DROGAS</a:t>
            </a:r>
            <a:br>
              <a:rPr lang="es-DO" sz="2400" b="1" dirty="0" smtClean="0"/>
            </a:br>
            <a:r>
              <a:rPr lang="es-DO" sz="2400" b="1" dirty="0" smtClean="0"/>
              <a:t>DNCD</a:t>
            </a:r>
            <a:r>
              <a:rPr lang="es-DO" sz="1600" dirty="0" smtClean="0"/>
              <a:t/>
            </a:r>
            <a:br>
              <a:rPr lang="es-DO" sz="1600" dirty="0" smtClean="0"/>
            </a:br>
            <a:r>
              <a:rPr lang="es-DO" sz="1600" dirty="0" smtClean="0"/>
              <a:t>REPUBLICA DOMINICANA</a:t>
            </a:r>
            <a:br>
              <a:rPr lang="es-DO" sz="1600" dirty="0" smtClean="0"/>
            </a:br>
            <a:r>
              <a:rPr lang="es-DO" sz="1600" dirty="0" smtClean="0"/>
              <a:t/>
            </a:r>
            <a:br>
              <a:rPr lang="es-DO" sz="1600" dirty="0" smtClean="0"/>
            </a:br>
            <a:r>
              <a:rPr lang="en-US" sz="1600" dirty="0" smtClean="0"/>
              <a:t>“AÑO DEL DESARROLLO AGROFORESTAL”</a:t>
            </a:r>
            <a:br>
              <a:rPr lang="en-US" sz="1600" dirty="0" smtClean="0"/>
            </a:br>
            <a:endParaRPr lang="es-DO" sz="1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2500306"/>
            <a:ext cx="8229600" cy="2554287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ESTADISTICAS GESTION OAI</a:t>
            </a:r>
          </a:p>
          <a:p>
            <a:pPr algn="ctr">
              <a:buNone/>
            </a:pPr>
            <a:r>
              <a:rPr lang="en-US" sz="2400" dirty="0" smtClean="0"/>
              <a:t>AÑO 2017</a:t>
            </a:r>
            <a:endParaRPr lang="es-DO" sz="24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1</a:t>
            </a:fld>
            <a:endParaRPr lang="es-D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54032"/>
          </a:xfrm>
        </p:spPr>
        <p:txBody>
          <a:bodyPr>
            <a:normAutofit/>
          </a:bodyPr>
          <a:lstStyle/>
          <a:p>
            <a:r>
              <a:rPr lang="es-DO" sz="2000" b="1" dirty="0" smtClean="0"/>
              <a:t>Denuncias, Quejas y Reclamaciones recibidas mediante el Sistema 311</a:t>
            </a:r>
            <a:endParaRPr lang="es-DO" sz="20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10</a:t>
            </a:fld>
            <a:endParaRPr lang="es-DO"/>
          </a:p>
        </p:txBody>
      </p:sp>
      <p:graphicFrame>
        <p:nvGraphicFramePr>
          <p:cNvPr id="6" name="13 Gráfico"/>
          <p:cNvGraphicFramePr>
            <a:graphicFrameLocks/>
          </p:cNvGraphicFramePr>
          <p:nvPr/>
        </p:nvGraphicFramePr>
        <p:xfrm>
          <a:off x="285720" y="1071547"/>
          <a:ext cx="8643998" cy="5143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11</a:t>
            </a:fld>
            <a:endParaRPr lang="es-DO"/>
          </a:p>
        </p:txBody>
      </p:sp>
      <p:graphicFrame>
        <p:nvGraphicFramePr>
          <p:cNvPr id="6" name="12 Gráfico"/>
          <p:cNvGraphicFramePr/>
          <p:nvPr/>
        </p:nvGraphicFramePr>
        <p:xfrm>
          <a:off x="357157" y="357166"/>
          <a:ext cx="8572561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58204" cy="796908"/>
          </a:xfrm>
        </p:spPr>
        <p:txBody>
          <a:bodyPr>
            <a:normAutofit/>
          </a:bodyPr>
          <a:lstStyle/>
          <a:p>
            <a:r>
              <a:rPr lang="es-DO" sz="1600" b="1" i="1" dirty="0" smtClean="0"/>
              <a:t>Solicitudes de información recibidas</a:t>
            </a:r>
            <a:endParaRPr lang="es-DO" sz="1600" b="1" i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2</a:t>
            </a:fld>
            <a:endParaRPr lang="es-DO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500034" y="1428739"/>
          <a:ext cx="8001057" cy="4143402"/>
        </p:xfrm>
        <a:graphic>
          <a:graphicData uri="http://schemas.openxmlformats.org/drawingml/2006/table">
            <a:tbl>
              <a:tblPr/>
              <a:tblGrid>
                <a:gridCol w="1072691"/>
                <a:gridCol w="1086270"/>
                <a:gridCol w="1222053"/>
                <a:gridCol w="1293340"/>
                <a:gridCol w="1235633"/>
                <a:gridCol w="964064"/>
                <a:gridCol w="1127006"/>
              </a:tblGrid>
              <a:tr h="473919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Solicitudes Recibidas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Solicitudes Entregadas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Solicitudes en Proceso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Sol. Ent. del mes anterior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Solicitudes Incompletas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Solicitudes Rechazadas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Feb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Abr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Ago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843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7081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Dic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7081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3</a:t>
            </a:fld>
            <a:endParaRPr lang="es-DO"/>
          </a:p>
        </p:txBody>
      </p:sp>
      <p:sp>
        <p:nvSpPr>
          <p:cNvPr id="5" name="4 CuadroTexto"/>
          <p:cNvSpPr txBox="1"/>
          <p:nvPr/>
        </p:nvSpPr>
        <p:spPr>
          <a:xfrm>
            <a:off x="2786050" y="357166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b="1" dirty="0" smtClean="0"/>
              <a:t>SOLICITUDES DE INFORMACION</a:t>
            </a:r>
          </a:p>
        </p:txBody>
      </p:sp>
      <p:graphicFrame>
        <p:nvGraphicFramePr>
          <p:cNvPr id="8" name="15 Gráfico"/>
          <p:cNvGraphicFramePr/>
          <p:nvPr/>
        </p:nvGraphicFramePr>
        <p:xfrm>
          <a:off x="0" y="928670"/>
          <a:ext cx="914400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4</a:t>
            </a:fld>
            <a:endParaRPr lang="es-DO"/>
          </a:p>
        </p:txBody>
      </p:sp>
      <p:graphicFrame>
        <p:nvGraphicFramePr>
          <p:cNvPr id="8" name="16 Gráfico"/>
          <p:cNvGraphicFramePr/>
          <p:nvPr/>
        </p:nvGraphicFramePr>
        <p:xfrm>
          <a:off x="357157" y="500042"/>
          <a:ext cx="8429685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5</a:t>
            </a:fld>
            <a:endParaRPr lang="es-DO"/>
          </a:p>
        </p:txBody>
      </p:sp>
      <p:graphicFrame>
        <p:nvGraphicFramePr>
          <p:cNvPr id="5" name="13 Gráfico"/>
          <p:cNvGraphicFramePr/>
          <p:nvPr/>
        </p:nvGraphicFramePr>
        <p:xfrm>
          <a:off x="357158" y="428604"/>
          <a:ext cx="8572560" cy="592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6</a:t>
            </a:fld>
            <a:endParaRPr lang="es-DO"/>
          </a:p>
        </p:txBody>
      </p:sp>
      <p:graphicFrame>
        <p:nvGraphicFramePr>
          <p:cNvPr id="6" name="20 Gráfico"/>
          <p:cNvGraphicFramePr/>
          <p:nvPr/>
        </p:nvGraphicFramePr>
        <p:xfrm>
          <a:off x="357158" y="857232"/>
          <a:ext cx="8501122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28794" y="500042"/>
            <a:ext cx="5715040" cy="500066"/>
          </a:xfrm>
        </p:spPr>
        <p:txBody>
          <a:bodyPr>
            <a:normAutofit/>
          </a:bodyPr>
          <a:lstStyle/>
          <a:p>
            <a:r>
              <a:rPr lang="es-DO" sz="2000" b="1" dirty="0" smtClean="0"/>
              <a:t>SOLICITUDES ATENDIDAS POR GENERO</a:t>
            </a:r>
            <a:endParaRPr lang="es-DO" sz="20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7</a:t>
            </a:fld>
            <a:endParaRPr lang="es-DO"/>
          </a:p>
        </p:txBody>
      </p:sp>
      <p:graphicFrame>
        <p:nvGraphicFramePr>
          <p:cNvPr id="5" name="11 Gráfico"/>
          <p:cNvGraphicFramePr/>
          <p:nvPr/>
        </p:nvGraphicFramePr>
        <p:xfrm>
          <a:off x="1285852" y="1071546"/>
          <a:ext cx="6522813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NIVEL ACADEMICO </a:t>
            </a:r>
            <a:endParaRPr lang="es-DO" sz="20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8</a:t>
            </a:fld>
            <a:endParaRPr lang="es-DO"/>
          </a:p>
        </p:txBody>
      </p:sp>
      <p:graphicFrame>
        <p:nvGraphicFramePr>
          <p:cNvPr id="5" name="12 Gráfico"/>
          <p:cNvGraphicFramePr>
            <a:graphicFrameLocks/>
          </p:cNvGraphicFramePr>
          <p:nvPr/>
        </p:nvGraphicFramePr>
        <p:xfrm>
          <a:off x="214282" y="785794"/>
          <a:ext cx="8715436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RANGOS DE EDAD</a:t>
            </a:r>
            <a:endParaRPr lang="es-DO" sz="20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8E08-EEE6-42DC-B0AA-96E32823F84B}" type="slidenum">
              <a:rPr lang="es-DO" smtClean="0"/>
              <a:pPr/>
              <a:t>9</a:t>
            </a:fld>
            <a:endParaRPr lang="es-DO"/>
          </a:p>
        </p:txBody>
      </p:sp>
      <p:graphicFrame>
        <p:nvGraphicFramePr>
          <p:cNvPr id="6" name="14 Gráfico"/>
          <p:cNvGraphicFramePr/>
          <p:nvPr/>
        </p:nvGraphicFramePr>
        <p:xfrm>
          <a:off x="214281" y="928670"/>
          <a:ext cx="8643999" cy="5258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199</Words>
  <Application>Microsoft Office PowerPoint</Application>
  <PresentationFormat>Presentación en pantalla (4:3)</PresentationFormat>
  <Paragraphs>150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DIRECCION NACIONAL DE CONTROL DE DROGAS DNCD REPUBLICA DOMINICANA  “AÑO DEL DESARROLLO AGROFORESTAL” </vt:lpstr>
      <vt:lpstr>Solicitudes de información recibidas</vt:lpstr>
      <vt:lpstr>Diapositiva 3</vt:lpstr>
      <vt:lpstr>Diapositiva 4</vt:lpstr>
      <vt:lpstr>Diapositiva 5</vt:lpstr>
      <vt:lpstr>Diapositiva 6</vt:lpstr>
      <vt:lpstr>SOLICITUDES ATENDIDAS POR GENERO</vt:lpstr>
      <vt:lpstr>NIVEL ACADEMICO </vt:lpstr>
      <vt:lpstr>RANGOS DE EDAD</vt:lpstr>
      <vt:lpstr>Denuncias, Quejas y Reclamaciones recibidas mediante el Sistema 311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Dirección Nacional de Control de Drogas, DNCD  Estadísticas Gestión OAI Durante el trimestre Julio a Septiembre 2014</dc:title>
  <dc:creator>ingrid.lugo</dc:creator>
  <cp:lastModifiedBy>ingrid.lugo</cp:lastModifiedBy>
  <cp:revision>104</cp:revision>
  <dcterms:created xsi:type="dcterms:W3CDTF">2014-12-04T15:58:08Z</dcterms:created>
  <dcterms:modified xsi:type="dcterms:W3CDTF">2018-02-12T15:38:12Z</dcterms:modified>
</cp:coreProperties>
</file>