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5" r:id="rId3"/>
    <p:sldId id="257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157" autoAdjust="0"/>
    <p:restoredTop sz="94293" autoAdjust="0"/>
  </p:normalViewPr>
  <p:slideViewPr>
    <p:cSldViewPr>
      <p:cViewPr>
        <p:scale>
          <a:sx n="89" d="100"/>
          <a:sy n="89" d="100"/>
        </p:scale>
        <p:origin x="-822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NSPARENCIA\OAI-2016\Estadisticas%20OAI\Estadisticas%20gesti&#243;n%20OAI%20a&#241;o%20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NSPARENCIA\OAI-2016\Estadisticas%20OAI\Estadisticas%20gesti&#243;n%20OAI%20a&#241;o%20201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NSPARENCIA\OAI-2016\Estadisticas%20OAI\Estadisticas%20gesti&#243;n%20OAI%20a&#241;o%20201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NSPARENCIA\OAI-2016\Estadisticas%20OAI\Estadisticas%20gesti&#243;n%20OAI%20a&#241;o%20201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NSPARENCIA\OAI-2016\Estadisticas%20OAI\Estadisticas%20gesti&#243;n%20OAI%20a&#241;o%20201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NSPARENCIA\OAI-2016\Estadisticas%20OAI\Estadisticas%20gesti&#243;n%20OAI%20a&#241;o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DO"/>
  <c:style val="3"/>
  <c:chart>
    <c:title>
      <c:tx>
        <c:rich>
          <a:bodyPr/>
          <a:lstStyle/>
          <a:p>
            <a:pPr>
              <a:defRPr lang="en-US"/>
            </a:pPr>
            <a:r>
              <a:rPr lang="es-DO"/>
              <a:t>MODO DE RECEPCION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'Estadisticas OAI Jul-Sep.2016'!$C$80:$C$83</c:f>
              <c:strCache>
                <c:ptCount val="4"/>
                <c:pt idx="0">
                  <c:v>Formulario Solicitud Online</c:v>
                </c:pt>
                <c:pt idx="1">
                  <c:v>Personal</c:v>
                </c:pt>
                <c:pt idx="2">
                  <c:v>Correo Electrónico</c:v>
                </c:pt>
                <c:pt idx="3">
                  <c:v>Teléfono/Fax</c:v>
                </c:pt>
              </c:strCache>
            </c:strRef>
          </c:cat>
          <c:val>
            <c:numRef>
              <c:f>'Estadisticas OAI Jul-Sep.2016'!$D$80:$D$83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dLbls>
            <c:dLbl>
              <c:idx val="0"/>
              <c:layout>
                <c:manualLayout>
                  <c:x val="1.4635469978981125E-2"/>
                  <c:y val="-3.1619041833486156E-2"/>
                </c:manualLayout>
              </c:layout>
              <c:showVal val="1"/>
            </c:dLbl>
            <c:dLbl>
              <c:idx val="1"/>
              <c:layout>
                <c:manualLayout>
                  <c:x val="1.3509664595982603E-2"/>
                  <c:y val="-2.5295233466789E-2"/>
                </c:manualLayout>
              </c:layout>
              <c:showVal val="1"/>
            </c:dLbl>
            <c:dLbl>
              <c:idx val="2"/>
              <c:layout>
                <c:manualLayout>
                  <c:x val="1.801288612797677E-2"/>
                  <c:y val="-2.8457137650137555E-2"/>
                </c:manualLayout>
              </c:layout>
              <c:showVal val="1"/>
            </c:dLbl>
            <c:dLbl>
              <c:idx val="3"/>
              <c:layout>
                <c:manualLayout>
                  <c:x val="1.6887080744978286E-2"/>
                  <c:y val="-3.4780946016834811E-2"/>
                </c:manualLayout>
              </c:layout>
              <c:showVal val="1"/>
            </c:dLbl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cat>
            <c:strRef>
              <c:f>'Estadisticas OAI Jul-Sep.2016'!$C$80:$C$83</c:f>
              <c:strCache>
                <c:ptCount val="4"/>
                <c:pt idx="0">
                  <c:v>Formulario Solicitud Online</c:v>
                </c:pt>
                <c:pt idx="1">
                  <c:v>Personal</c:v>
                </c:pt>
                <c:pt idx="2">
                  <c:v>Correo Electrónico</c:v>
                </c:pt>
                <c:pt idx="3">
                  <c:v>Teléfono/Fax</c:v>
                </c:pt>
              </c:strCache>
            </c:strRef>
          </c:cat>
          <c:val>
            <c:numRef>
              <c:f>'Estadisticas OAI Jul-Sep.2016'!$E$80:$E$83</c:f>
              <c:numCache>
                <c:formatCode>General</c:formatCode>
                <c:ptCount val="4"/>
                <c:pt idx="0">
                  <c:v>16</c:v>
                </c:pt>
                <c:pt idx="1">
                  <c:v>33</c:v>
                </c:pt>
                <c:pt idx="2">
                  <c:v>9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cat>
            <c:strRef>
              <c:f>'Estadisticas OAI Jul-Sep.2016'!$C$80:$C$83</c:f>
              <c:strCache>
                <c:ptCount val="4"/>
                <c:pt idx="0">
                  <c:v>Formulario Solicitud Online</c:v>
                </c:pt>
                <c:pt idx="1">
                  <c:v>Personal</c:v>
                </c:pt>
                <c:pt idx="2">
                  <c:v>Correo Electrónico</c:v>
                </c:pt>
                <c:pt idx="3">
                  <c:v>Teléfono/Fax</c:v>
                </c:pt>
              </c:strCache>
            </c:strRef>
          </c:cat>
          <c:val>
            <c:numRef>
              <c:f>'Estadisticas OAI Jul-Sep.2016'!$F$80:$F$83</c:f>
              <c:numCache>
                <c:formatCode>General</c:formatCode>
                <c:ptCount val="4"/>
              </c:numCache>
            </c:numRef>
          </c:val>
        </c:ser>
        <c:gapWidth val="75"/>
        <c:shape val="box"/>
        <c:axId val="90454272"/>
        <c:axId val="90488832"/>
        <c:axId val="0"/>
      </c:bar3DChart>
      <c:catAx>
        <c:axId val="9045427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/>
            </a:pPr>
            <a:endParaRPr lang="es-DO"/>
          </a:p>
        </c:txPr>
        <c:crossAx val="90488832"/>
        <c:crosses val="autoZero"/>
        <c:auto val="1"/>
        <c:lblAlgn val="ctr"/>
        <c:lblOffset val="100"/>
      </c:catAx>
      <c:valAx>
        <c:axId val="9048883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n-US"/>
            </a:pPr>
            <a:endParaRPr lang="es-DO"/>
          </a:p>
        </c:txPr>
        <c:crossAx val="9045427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DO"/>
  <c:chart>
    <c:title>
      <c:tx>
        <c:rich>
          <a:bodyPr/>
          <a:lstStyle/>
          <a:p>
            <a:pPr>
              <a:defRPr lang="en-US"/>
            </a:pPr>
            <a:r>
              <a:rPr lang="en-US"/>
              <a:t>REMITIDAS A DEPENDENCIAS INTERNAS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3.1480787831429408E-2"/>
          <c:y val="0.10279433784276641"/>
          <c:w val="0.90060449700392164"/>
          <c:h val="0.84320980482377639"/>
        </c:manualLayout>
      </c:layout>
      <c:barChart>
        <c:barDir val="col"/>
        <c:grouping val="clustered"/>
        <c:ser>
          <c:idx val="0"/>
          <c:order val="0"/>
          <c:tx>
            <c:strRef>
              <c:f>'Estadisticas OAI  año 2016'!$C$116</c:f>
              <c:strCache>
                <c:ptCount val="1"/>
                <c:pt idx="0">
                  <c:v>Recursos Humanos 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val>
            <c:numRef>
              <c:f>'Estadisticas OAI  año 2016'!$C$117:$C$129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1"/>
          <c:order val="1"/>
          <c:tx>
            <c:strRef>
              <c:f>'Estadisticas OAI  año 2016'!$D$116</c:f>
              <c:strCache>
                <c:ptCount val="1"/>
                <c:pt idx="0">
                  <c:v>Consultoría Jurídica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val>
            <c:numRef>
              <c:f>'Estadisticas OAI  año 2016'!$D$117:$D$129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2"/>
          <c:order val="2"/>
          <c:tx>
            <c:strRef>
              <c:f>'Estadisticas OAI  año 2016'!$E$116</c:f>
              <c:strCache>
                <c:ptCount val="1"/>
                <c:pt idx="0">
                  <c:v>Apoyo Tecnológico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val>
            <c:numRef>
              <c:f>'Estadisticas OAI  año 2016'!$E$117:$E$129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3"/>
          <c:order val="3"/>
          <c:tx>
            <c:strRef>
              <c:f>'Estadisticas OAI  año 2016'!$F$116</c:f>
              <c:strCache>
                <c:ptCount val="1"/>
                <c:pt idx="0">
                  <c:v>Pagina Web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val>
            <c:numRef>
              <c:f>'Estadisticas OAI  año 2016'!$F$117:$F$129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ser>
          <c:idx val="4"/>
          <c:order val="4"/>
          <c:tx>
            <c:strRef>
              <c:f>'Estadisticas OAI  año 2016'!$G$116</c:f>
              <c:strCache>
                <c:ptCount val="1"/>
                <c:pt idx="0">
                  <c:v>POC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val>
            <c:numRef>
              <c:f>'Estadisticas OAI  año 2016'!$G$117:$G$129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ser>
          <c:idx val="5"/>
          <c:order val="5"/>
          <c:tx>
            <c:strRef>
              <c:f>'Estadisticas OAI  año 2016'!$H$116</c:f>
              <c:strCache>
                <c:ptCount val="1"/>
                <c:pt idx="0">
                  <c:v>Planes y Desarrolos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val>
            <c:numRef>
              <c:f>'Estadisticas OAI  año 2016'!$H$117:$H$129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6"/>
          <c:order val="6"/>
          <c:tx>
            <c:strRef>
              <c:f>'Estadisticas OAI  año 2016'!$I$116</c:f>
              <c:strCache>
                <c:ptCount val="1"/>
                <c:pt idx="0">
                  <c:v>Asuntos Internos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val>
            <c:numRef>
              <c:f>'Estadisticas OAI  año 2016'!$I$117:$I$129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7"/>
          <c:order val="7"/>
          <c:tx>
            <c:strRef>
              <c:f>'Estadisticas OAI  año 2016'!$J$116</c:f>
              <c:strCache>
                <c:ptCount val="1"/>
                <c:pt idx="0">
                  <c:v>Despacho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val>
            <c:numRef>
              <c:f>'Estadisticas OAI  año 2016'!$J$117:$J$129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8"/>
          <c:order val="8"/>
          <c:tx>
            <c:strRef>
              <c:f>'Estadisticas OAI  año 2016'!$K$116</c:f>
              <c:strCache>
                <c:ptCount val="1"/>
                <c:pt idx="0">
                  <c:v>Otras instituciones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val>
            <c:numRef>
              <c:f>'Estadisticas OAI  año 2016'!$K$117:$K$129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9"/>
          <c:order val="9"/>
          <c:tx>
            <c:strRef>
              <c:f>'Estadisticas OAI  año 2016'!$L$116</c:f>
              <c:strCache>
                <c:ptCount val="1"/>
                <c:pt idx="0">
                  <c:v>Incompletas</c:v>
                </c:pt>
              </c:strCache>
            </c:strRef>
          </c:tx>
          <c:dLbls>
            <c:showVal val="1"/>
          </c:dLbls>
          <c:val>
            <c:numRef>
              <c:f>'Estadisticas OAI  año 2016'!$L$117:$L$129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axId val="104352384"/>
        <c:axId val="104374656"/>
      </c:barChart>
      <c:catAx>
        <c:axId val="104352384"/>
        <c:scaling>
          <c:orientation val="minMax"/>
        </c:scaling>
        <c:delete val="1"/>
        <c:axPos val="b"/>
        <c:majorTickMark val="none"/>
        <c:tickLblPos val="none"/>
        <c:crossAx val="104374656"/>
        <c:crosses val="autoZero"/>
        <c:auto val="1"/>
        <c:lblAlgn val="ctr"/>
        <c:lblOffset val="100"/>
      </c:catAx>
      <c:valAx>
        <c:axId val="10437465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s-DO"/>
          </a:p>
        </c:txPr>
        <c:crossAx val="104352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59268609063929"/>
          <c:y val="1.4127885593461641E-2"/>
          <c:w val="0.14623050245172517"/>
          <c:h val="0.44176076442369006"/>
        </c:manualLayout>
      </c:layout>
      <c:txPr>
        <a:bodyPr/>
        <a:lstStyle/>
        <a:p>
          <a:pPr>
            <a:defRPr lang="en-US"/>
          </a:pPr>
          <a:endParaRPr lang="es-DO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DO"/>
  <c:chart>
    <c:title>
      <c:tx>
        <c:rich>
          <a:bodyPr/>
          <a:lstStyle/>
          <a:p>
            <a:pPr>
              <a:defRPr lang="en-US"/>
            </a:pPr>
            <a:r>
              <a:rPr lang="es-DO"/>
              <a:t>ATENDIDAS POR MOTIVO DE SOLICITUD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"/>
          <c:y val="6.4581956106450752E-4"/>
          <c:w val="1"/>
          <c:h val="0.80145091863517293"/>
        </c:manualLayout>
      </c:layout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cat>
            <c:strRef>
              <c:f>'Estadisticas OAI Jul-Sep.2016'!$B$166:$K$166</c:f>
              <c:strCache>
                <c:ptCount val="10"/>
                <c:pt idx="0">
                  <c:v>Trabajos Académicos</c:v>
                </c:pt>
                <c:pt idx="1">
                  <c:v>Interes Personal</c:v>
                </c:pt>
                <c:pt idx="2">
                  <c:v>Fines Educativos y Preventivos</c:v>
                </c:pt>
                <c:pt idx="3">
                  <c:v>Fines Jurídicos</c:v>
                </c:pt>
                <c:pt idx="4">
                  <c:v>Denuncia</c:v>
                </c:pt>
                <c:pt idx="5">
                  <c:v>Evaluación Estrategia Nacional de Desarrollo</c:v>
                </c:pt>
                <c:pt idx="6">
                  <c:v>Fines Periodisticos</c:v>
                </c:pt>
                <c:pt idx="7">
                  <c:v>Fines Bancarios</c:v>
                </c:pt>
                <c:pt idx="8">
                  <c:v>Fines Estadisticos</c:v>
                </c:pt>
                <c:pt idx="9">
                  <c:v>Investigación</c:v>
                </c:pt>
              </c:strCache>
            </c:strRef>
          </c:cat>
          <c:val>
            <c:numRef>
              <c:f>'Estadisticas OAI Jul-Sep.2016'!$B$167:$K$167</c:f>
              <c:numCache>
                <c:formatCode>General</c:formatCode>
                <c:ptCount val="10"/>
                <c:pt idx="0">
                  <c:v>27</c:v>
                </c:pt>
                <c:pt idx="1">
                  <c:v>14</c:v>
                </c:pt>
                <c:pt idx="2">
                  <c:v>4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5</c:v>
                </c:pt>
              </c:numCache>
            </c:numRef>
          </c:val>
        </c:ser>
        <c:dLbls>
          <c:showVal val="1"/>
        </c:dLbls>
        <c:overlap val="-25"/>
        <c:axId val="104407808"/>
        <c:axId val="104409344"/>
      </c:barChart>
      <c:catAx>
        <c:axId val="1044078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/>
            </a:pPr>
            <a:endParaRPr lang="es-DO"/>
          </a:p>
        </c:txPr>
        <c:crossAx val="104409344"/>
        <c:crosses val="autoZero"/>
        <c:auto val="1"/>
        <c:lblAlgn val="ctr"/>
        <c:lblOffset val="100"/>
      </c:catAx>
      <c:valAx>
        <c:axId val="10440934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04407808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DO"/>
  <c:chart>
    <c:plotArea>
      <c:layout/>
      <c:pie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1362736602286236"/>
                  <c:y val="5.7159599180996784E-3"/>
                </c:manualLayout>
              </c:layout>
              <c:showVal val="1"/>
            </c:dLbl>
            <c:dLbl>
              <c:idx val="1"/>
              <c:layout>
                <c:manualLayout>
                  <c:x val="0.13674073490227517"/>
                  <c:y val="-5.359055047487167E-2"/>
                </c:manualLayout>
              </c:layout>
              <c:showVal val="1"/>
            </c:dLbl>
            <c:showVal val="1"/>
            <c:showLeaderLines val="1"/>
          </c:dLbls>
          <c:cat>
            <c:strRef>
              <c:f>'Estadisticas OAI Jul-Sep.2016'!$B$201:$B$202</c:f>
              <c:strCache>
                <c:ptCount val="2"/>
                <c:pt idx="0">
                  <c:v>Femenino</c:v>
                </c:pt>
                <c:pt idx="1">
                  <c:v>Masculino</c:v>
                </c:pt>
              </c:strCache>
            </c:strRef>
          </c:cat>
          <c:val>
            <c:numRef>
              <c:f>'Estadisticas OAI Jul-Sep.2016'!$C$201:$C$202</c:f>
              <c:numCache>
                <c:formatCode>General</c:formatCode>
                <c:ptCount val="2"/>
                <c:pt idx="0">
                  <c:v>25</c:v>
                </c:pt>
                <c:pt idx="1">
                  <c:v>33</c:v>
                </c:pt>
              </c:numCache>
            </c:numRef>
          </c:val>
        </c:ser>
        <c:ser>
          <c:idx val="1"/>
          <c:order val="1"/>
          <c:tx>
            <c:strRef>
              <c:f>'Estadisticas OAI Jul-Sep.2016'!$H$203</c:f>
              <c:strCache>
                <c:ptCount val="1"/>
                <c:pt idx="0">
                  <c:v>Solicitudes atendidas por genero </c:v>
                </c:pt>
              </c:strCache>
            </c:strRef>
          </c:tx>
          <c:explosion val="25"/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DO"/>
  <c:chart>
    <c:title>
      <c:tx>
        <c:rich>
          <a:bodyPr/>
          <a:lstStyle/>
          <a:p>
            <a:pPr>
              <a:defRPr lang="en-US"/>
            </a:pPr>
            <a:r>
              <a:rPr lang="en-US"/>
              <a:t>VISITAS AL PORTAL DE TRANSPARENCIAS</a:t>
            </a:r>
          </a:p>
        </c:rich>
      </c:tx>
      <c:layout>
        <c:manualLayout>
          <c:xMode val="edge"/>
          <c:yMode val="edge"/>
          <c:x val="0.37562424936482486"/>
          <c:y val="1.7266997504151654E-2"/>
        </c:manualLayout>
      </c:layout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dPt>
            <c:idx val="0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spPr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spPr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Lbls>
            <c:dLbl>
              <c:idx val="0"/>
              <c:layout>
                <c:manualLayout>
                  <c:x val="3.1365249929139216E-3"/>
                  <c:y val="5.1800992512454958E-2"/>
                </c:manualLayout>
              </c:layout>
              <c:showVal val="1"/>
            </c:dLbl>
            <c:dLbl>
              <c:idx val="1"/>
              <c:layout>
                <c:manualLayout>
                  <c:x val="2.2094114018035541E-3"/>
                  <c:y val="3.9467422866632351E-2"/>
                </c:manualLayout>
              </c:layout>
              <c:showVal val="1"/>
            </c:dLbl>
            <c:dLbl>
              <c:idx val="2"/>
              <c:layout>
                <c:manualLayout>
                  <c:x val="5.1784774537944186E-3"/>
                  <c:y val="9.8668557166580965E-3"/>
                </c:manualLayout>
              </c:layout>
              <c:showVal val="1"/>
            </c:dLbl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cat>
            <c:strRef>
              <c:f>'Estadisticas OAI Jul-Sep.2016'!$B$234:$M$234</c:f>
              <c:strCache>
                <c:ptCount val="12"/>
                <c:pt idx="0">
                  <c:v>Enero 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'Estadisticas OAI Jul-Sep.2016'!$B$235:$M$235</c:f>
              <c:numCache>
                <c:formatCode>General</c:formatCode>
                <c:ptCount val="12"/>
                <c:pt idx="0">
                  <c:v>265</c:v>
                </c:pt>
                <c:pt idx="1">
                  <c:v>322</c:v>
                </c:pt>
                <c:pt idx="2">
                  <c:v>268</c:v>
                </c:pt>
                <c:pt idx="3">
                  <c:v>239</c:v>
                </c:pt>
                <c:pt idx="4">
                  <c:v>235</c:v>
                </c:pt>
                <c:pt idx="5">
                  <c:v>318</c:v>
                </c:pt>
                <c:pt idx="6">
                  <c:v>295</c:v>
                </c:pt>
                <c:pt idx="7">
                  <c:v>367</c:v>
                </c:pt>
                <c:pt idx="8">
                  <c:v>396</c:v>
                </c:pt>
                <c:pt idx="9">
                  <c:v>311</c:v>
                </c:pt>
                <c:pt idx="10">
                  <c:v>307</c:v>
                </c:pt>
                <c:pt idx="11">
                  <c:v>356</c:v>
                </c:pt>
              </c:numCache>
            </c:numRef>
          </c:val>
        </c:ser>
        <c:gapWidth val="55"/>
        <c:gapDepth val="55"/>
        <c:shape val="box"/>
        <c:axId val="90533248"/>
        <c:axId val="90551424"/>
        <c:axId val="0"/>
      </c:bar3DChart>
      <c:catAx>
        <c:axId val="9053324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/>
            </a:pPr>
            <a:endParaRPr lang="es-DO"/>
          </a:p>
        </c:txPr>
        <c:crossAx val="90551424"/>
        <c:crosses val="autoZero"/>
        <c:auto val="1"/>
        <c:lblAlgn val="ctr"/>
        <c:lblOffset val="100"/>
      </c:catAx>
      <c:valAx>
        <c:axId val="9055142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s-DO"/>
          </a:p>
        </c:txPr>
        <c:crossAx val="9053324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/>
          </a:pPr>
          <a:endParaRPr lang="es-DO"/>
        </a:p>
      </c:txPr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DO"/>
  <c:chart>
    <c:title>
      <c:tx>
        <c:rich>
          <a:bodyPr/>
          <a:lstStyle/>
          <a:p>
            <a:pPr>
              <a:defRPr lang="en-US"/>
            </a:pPr>
            <a:r>
              <a:rPr lang="en-US"/>
              <a:t>DENUNCIAS, QUEJAS Y RECLAMACIONES RECIBIDAS MEDIANTE EL SISTEMA 311</a:t>
            </a:r>
          </a:p>
        </c:rich>
      </c:tx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dPt>
            <c:idx val="1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1.6254148654171619E-2"/>
                  <c:y val="-2.9158033095515519E-2"/>
                </c:manualLayout>
              </c:layout>
              <c:showVal val="1"/>
            </c:dLbl>
            <c:dLbl>
              <c:idx val="1"/>
              <c:layout>
                <c:manualLayout>
                  <c:x val="2.0006681365144868E-2"/>
                  <c:y val="-3.4017705278101454E-2"/>
                </c:manualLayout>
              </c:layout>
              <c:showVal val="1"/>
            </c:dLbl>
            <c:dLbl>
              <c:idx val="2"/>
              <c:layout>
                <c:manualLayout>
                  <c:x val="2.0006681365144868E-2"/>
                  <c:y val="-3.4017705278101454E-2"/>
                </c:manualLayout>
              </c:layout>
              <c:showVal val="1"/>
            </c:dLbl>
            <c:dLbl>
              <c:idx val="3"/>
              <c:layout>
                <c:manualLayout>
                  <c:x val="1.5387443603697438E-2"/>
                  <c:y val="-0.38373872375933182"/>
                </c:manualLayout>
              </c:layout>
              <c:showVal val="1"/>
            </c:dLbl>
            <c:dLbl>
              <c:idx val="4"/>
              <c:layout>
                <c:manualLayout>
                  <c:x val="1.0003340682572484E-2"/>
                  <c:y val="-2.9158033095515519E-2"/>
                </c:manualLayout>
              </c:layout>
              <c:showVal val="1"/>
            </c:dLbl>
            <c:dLbl>
              <c:idx val="5"/>
              <c:layout>
                <c:manualLayout>
                  <c:x val="7.5025055119293318E-3"/>
                  <c:y val="-2.2678470185400989E-2"/>
                </c:manualLayout>
              </c:layout>
              <c:showVal val="1"/>
            </c:dLbl>
            <c:dLbl>
              <c:idx val="6"/>
              <c:layout>
                <c:manualLayout>
                  <c:x val="1.1253758267894001E-2"/>
                  <c:y val="-2.4298360912929612E-2"/>
                </c:manualLayout>
              </c:layout>
              <c:showVal val="1"/>
            </c:dLbl>
            <c:dLbl>
              <c:idx val="7"/>
              <c:layout>
                <c:manualLayout>
                  <c:x val="1.0003340682572437E-2"/>
                  <c:y val="-2.2678470185400989E-2"/>
                </c:manualLayout>
              </c:layout>
              <c:showVal val="1"/>
            </c:dLbl>
            <c:dLbl>
              <c:idx val="8"/>
              <c:layout>
                <c:manualLayout>
                  <c:x val="1.1253758267894001E-2"/>
                  <c:y val="-2.4298360912929612E-2"/>
                </c:manualLayout>
              </c:layout>
              <c:showVal val="1"/>
            </c:dLbl>
            <c:dLbl>
              <c:idx val="9"/>
              <c:layout>
                <c:manualLayout>
                  <c:x val="1.1253758267894001E-2"/>
                  <c:y val="-1.781879800281504E-2"/>
                </c:manualLayout>
              </c:layout>
              <c:showVal val="1"/>
            </c:dLbl>
            <c:dLbl>
              <c:idx val="10"/>
              <c:layout>
                <c:manualLayout>
                  <c:x val="7.5025055119293318E-3"/>
                  <c:y val="-2.1058579457872338E-2"/>
                </c:manualLayout>
              </c:layout>
              <c:showVal val="1"/>
            </c:dLbl>
            <c:dLbl>
              <c:idx val="11"/>
              <c:layout>
                <c:manualLayout>
                  <c:x val="6.2520879266077705E-3"/>
                  <c:y val="-2.1058579457872338E-2"/>
                </c:manualLayout>
              </c:layout>
              <c:showVal val="1"/>
            </c:dLbl>
            <c:txPr>
              <a:bodyPr/>
              <a:lstStyle/>
              <a:p>
                <a:pPr>
                  <a:defRPr lang="en-US"/>
                </a:pPr>
                <a:endParaRPr lang="es-DO"/>
              </a:p>
            </c:txPr>
            <c:showVal val="1"/>
          </c:dLbls>
          <c:cat>
            <c:strRef>
              <c:f>'Estadisticas OAI Jul-Sep.2016'!$B$270:$M$270</c:f>
              <c:strCache>
                <c:ptCount val="12"/>
                <c:pt idx="0">
                  <c:v>Enero 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'Estadisticas OAI Jul-Sep.2016'!$B$271:$M$271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gapWidth val="55"/>
        <c:gapDepth val="55"/>
        <c:shape val="box"/>
        <c:axId val="106117760"/>
        <c:axId val="106123648"/>
        <c:axId val="0"/>
      </c:bar3DChart>
      <c:catAx>
        <c:axId val="10611776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s-DO"/>
          </a:p>
        </c:txPr>
        <c:crossAx val="106123648"/>
        <c:crosses val="autoZero"/>
        <c:auto val="1"/>
        <c:lblAlgn val="ctr"/>
        <c:lblOffset val="100"/>
      </c:catAx>
      <c:valAx>
        <c:axId val="10612364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s-DO"/>
          </a:p>
        </c:txPr>
        <c:crossAx val="10611776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/>
          </a:pPr>
          <a:endParaRPr lang="es-DO"/>
        </a:p>
      </c:txPr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65FBA-19FA-4C57-8F9D-8281A0120270}" type="datetimeFigureOut">
              <a:rPr lang="es-DO" smtClean="0"/>
              <a:pPr/>
              <a:t>19/1/17</a:t>
            </a:fld>
            <a:endParaRPr lang="es-D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296F1-A1F3-475D-B265-C6C9A371A30C}" type="slidenum">
              <a:rPr lang="es-DO" smtClean="0"/>
              <a:pPr/>
              <a:t>‹Nº›</a:t>
            </a:fld>
            <a:endParaRPr lang="es-D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6B17-09EE-43D4-8826-BF7BE7DD925C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0144-8D89-4EC9-9FE5-73E416D402EA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3276-90CC-487A-864F-65FB9F64B63E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2237F-7277-4439-8DE2-81A167A59441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878D-13A6-4A23-B58C-89F16C528CFB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4286-A272-4FE1-B82E-A351291A29A3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C6E4-2522-4DF8-AEAE-E36B0D0E469D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E111-AF63-49FA-ACF1-3880B84771A9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7135-9913-4D62-925F-652DDA5452D7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056C6-500B-4B02-B7C4-131A09E1C5BA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4A8-7C1C-47BD-9858-3E38BF776F2C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E17FF-93BD-4530-A669-9AAB19D96FF0}" type="datetime1">
              <a:rPr lang="es-DO" smtClean="0"/>
              <a:pPr/>
              <a:t>19/1/17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http://www.diariodominicano.com/img/logo%20dncd.jpg"/>
          <p:cNvPicPr>
            <a:picLocks noChangeAspect="1" noChangeArrowheads="1"/>
          </p:cNvPicPr>
          <p:nvPr/>
        </p:nvPicPr>
        <p:blipFill>
          <a:blip r:embed="rId2" cstate="print">
            <a:lum bright="51000" contrast="-64000"/>
          </a:blip>
          <a:srcRect/>
          <a:stretch>
            <a:fillRect/>
          </a:stretch>
        </p:blipFill>
        <p:spPr bwMode="auto">
          <a:xfrm>
            <a:off x="1428728" y="214290"/>
            <a:ext cx="6572296" cy="6158437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DO" sz="2400" b="1" dirty="0" smtClean="0"/>
              <a:t>DIRECCION NACIONAL DE CONTROL DE DROGAS</a:t>
            </a:r>
            <a:br>
              <a:rPr lang="es-DO" sz="2400" b="1" dirty="0" smtClean="0"/>
            </a:br>
            <a:r>
              <a:rPr lang="es-DO" sz="2400" b="1" dirty="0" smtClean="0"/>
              <a:t>DNCD</a:t>
            </a:r>
            <a:r>
              <a:rPr lang="es-DO" sz="1600" dirty="0" smtClean="0"/>
              <a:t/>
            </a:r>
            <a:br>
              <a:rPr lang="es-DO" sz="1600" dirty="0" smtClean="0"/>
            </a:br>
            <a:r>
              <a:rPr lang="es-DO" sz="1600" dirty="0" smtClean="0"/>
              <a:t>REPUBLICA DOMINICANA</a:t>
            </a:r>
            <a:br>
              <a:rPr lang="es-DO" sz="1600" dirty="0" smtClean="0"/>
            </a:br>
            <a:r>
              <a:rPr lang="es-DO" sz="1600" dirty="0" smtClean="0"/>
              <a:t/>
            </a:r>
            <a:br>
              <a:rPr lang="es-DO" sz="1600" dirty="0" smtClean="0"/>
            </a:br>
            <a:r>
              <a:rPr lang="en-US" sz="1600" dirty="0" smtClean="0"/>
              <a:t>“AÑO DEL DESARROLLO AGROFORESTAL”</a:t>
            </a:r>
            <a:endParaRPr lang="es-DO" sz="1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2500306"/>
            <a:ext cx="8229600" cy="2554287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ESTADISTICAS GESTION OAI</a:t>
            </a:r>
          </a:p>
          <a:p>
            <a:pPr algn="ctr">
              <a:buNone/>
            </a:pPr>
            <a:r>
              <a:rPr lang="en-US" sz="2400" dirty="0" smtClean="0"/>
              <a:t>DURANTE EL AÑO 2016</a:t>
            </a:r>
            <a:endParaRPr lang="es-DO" sz="24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1</a:t>
            </a:fld>
            <a:endParaRPr lang="es-D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58204" cy="796908"/>
          </a:xfrm>
        </p:spPr>
        <p:txBody>
          <a:bodyPr>
            <a:normAutofit/>
          </a:bodyPr>
          <a:lstStyle/>
          <a:p>
            <a:r>
              <a:rPr lang="es-DO" sz="1600" b="1" dirty="0" smtClean="0"/>
              <a:t>Solicitudes de información recibidas</a:t>
            </a:r>
            <a:endParaRPr lang="es-DO" sz="1600" b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2</a:t>
            </a:fld>
            <a:endParaRPr lang="es-DO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1214414" y="1357298"/>
          <a:ext cx="6715172" cy="4018582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197500"/>
                <a:gridCol w="1088516"/>
                <a:gridCol w="1071570"/>
                <a:gridCol w="1143008"/>
                <a:gridCol w="1071570"/>
                <a:gridCol w="1143008"/>
              </a:tblGrid>
              <a:tr h="630832">
                <a:tc>
                  <a:txBody>
                    <a:bodyPr/>
                    <a:lstStyle/>
                    <a:p>
                      <a:pPr algn="l" fontAlgn="b"/>
                      <a:endParaRPr lang="es-DO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Solicitudes Recibidas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Solicitudes Entregadas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Solicitudes en Proceso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Solicitudes Rechazadas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Solicitudes Incompletas</a:t>
                      </a:r>
                    </a:p>
                  </a:txBody>
                  <a:tcPr marL="0" marR="0" marT="0" marB="0" anchor="ctr"/>
                </a:tc>
              </a:tr>
              <a:tr h="297866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Enero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</a:tr>
              <a:tr h="260221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Febrero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</a:tr>
              <a:tr h="239845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Marzo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</a:tr>
              <a:tr h="260221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Abril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</a:tr>
              <a:tr h="260221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Mayo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</a:tr>
              <a:tr h="260221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Junio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</a:tr>
              <a:tr h="260221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Julio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</a:tr>
              <a:tr h="260221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Agosto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</a:tr>
              <a:tr h="260221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Septiembre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</a:tr>
              <a:tr h="260221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Octubre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/>
                </a:tc>
              </a:tr>
              <a:tr h="260221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Noviembre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</a:tr>
              <a:tr h="260221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Diciembre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</a:tr>
              <a:tr h="247829"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1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3</a:t>
            </a:fld>
            <a:endParaRPr lang="es-DO"/>
          </a:p>
        </p:txBody>
      </p:sp>
      <p:graphicFrame>
        <p:nvGraphicFramePr>
          <p:cNvPr id="4" name="16 Gráfico"/>
          <p:cNvGraphicFramePr/>
          <p:nvPr/>
        </p:nvGraphicFramePr>
        <p:xfrm>
          <a:off x="285720" y="857232"/>
          <a:ext cx="8556170" cy="5165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4</a:t>
            </a:fld>
            <a:endParaRPr lang="es-DO"/>
          </a:p>
        </p:txBody>
      </p:sp>
      <p:graphicFrame>
        <p:nvGraphicFramePr>
          <p:cNvPr id="5" name="14 Gráfico"/>
          <p:cNvGraphicFramePr/>
          <p:nvPr/>
        </p:nvGraphicFramePr>
        <p:xfrm>
          <a:off x="214282" y="1214422"/>
          <a:ext cx="8786874" cy="4813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5</a:t>
            </a:fld>
            <a:endParaRPr lang="es-DO"/>
          </a:p>
        </p:txBody>
      </p:sp>
      <p:graphicFrame>
        <p:nvGraphicFramePr>
          <p:cNvPr id="4" name="20 Gráfico"/>
          <p:cNvGraphicFramePr/>
          <p:nvPr/>
        </p:nvGraphicFramePr>
        <p:xfrm>
          <a:off x="142844" y="642918"/>
          <a:ext cx="8786874" cy="5310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Resultado de imagen para gener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1"/>
            <a:ext cx="1857356" cy="1128175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1600" b="1" dirty="0" smtClean="0"/>
              <a:t>SOLICITUDES ATENDIDAS POR GÉNERO </a:t>
            </a:r>
            <a:endParaRPr lang="es-DO" sz="1600" b="1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6</a:t>
            </a:fld>
            <a:endParaRPr lang="es-DO"/>
          </a:p>
        </p:txBody>
      </p:sp>
      <p:graphicFrame>
        <p:nvGraphicFramePr>
          <p:cNvPr id="7" name="12 Gráfico"/>
          <p:cNvGraphicFramePr/>
          <p:nvPr/>
        </p:nvGraphicFramePr>
        <p:xfrm>
          <a:off x="857224" y="785794"/>
          <a:ext cx="7674254" cy="5503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46259" cy="147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7</a:t>
            </a:fld>
            <a:endParaRPr lang="es-DO"/>
          </a:p>
        </p:txBody>
      </p:sp>
      <p:graphicFrame>
        <p:nvGraphicFramePr>
          <p:cNvPr id="7" name="12 Gráfico"/>
          <p:cNvGraphicFramePr>
            <a:graphicFrameLocks/>
          </p:cNvGraphicFramePr>
          <p:nvPr/>
        </p:nvGraphicFramePr>
        <p:xfrm>
          <a:off x="0" y="857232"/>
          <a:ext cx="9144000" cy="5360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agn.gov.do/sites/default/files/Icons/311_beta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28652"/>
            <a:ext cx="9144000" cy="1428750"/>
          </a:xfrm>
          <a:prstGeom prst="rect">
            <a:avLst/>
          </a:prstGeom>
          <a:noFill/>
        </p:spPr>
      </p:pic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8</a:t>
            </a:fld>
            <a:endParaRPr lang="es-DO"/>
          </a:p>
        </p:txBody>
      </p:sp>
      <p:graphicFrame>
        <p:nvGraphicFramePr>
          <p:cNvPr id="5" name="13 Gráfico"/>
          <p:cNvGraphicFramePr>
            <a:graphicFrameLocks/>
          </p:cNvGraphicFramePr>
          <p:nvPr/>
        </p:nvGraphicFramePr>
        <p:xfrm>
          <a:off x="65169" y="1000108"/>
          <a:ext cx="9078831" cy="5857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162</Words>
  <Application>Microsoft Office PowerPoint</Application>
  <PresentationFormat>Presentación en pantalla (4:3)</PresentationFormat>
  <Paragraphs>123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DIRECCION NACIONAL DE CONTROL DE DROGAS DNCD REPUBLICA DOMINICANA  “AÑO DEL DESARROLLO AGROFORESTAL”</vt:lpstr>
      <vt:lpstr>Solicitudes de información recibidas</vt:lpstr>
      <vt:lpstr>Diapositiva 3</vt:lpstr>
      <vt:lpstr>Diapositiva 4</vt:lpstr>
      <vt:lpstr>Diapositiva 5</vt:lpstr>
      <vt:lpstr>  SOLICITUDES ATENDIDAS POR GÉNERO 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Dirección Nacional de Control de Drogas, DNCD  Estadísticas Gestión OAI Durante el trimestre Julio a Septiembre 2014</dc:title>
  <dc:creator>ingrid.lugo</dc:creator>
  <cp:lastModifiedBy>ingrid.lugo</cp:lastModifiedBy>
  <cp:revision>99</cp:revision>
  <dcterms:created xsi:type="dcterms:W3CDTF">2014-12-04T15:58:08Z</dcterms:created>
  <dcterms:modified xsi:type="dcterms:W3CDTF">2017-01-19T17:06:56Z</dcterms:modified>
</cp:coreProperties>
</file>